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7" r:id="rId37"/>
    <p:sldId id="295" r:id="rId38"/>
    <p:sldId id="29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8A8E7-A347-45F9-B662-0C996B5BB460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DFBDD-77F9-41BE-B7AA-30F259D00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255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FBDD-77F9-41BE-B7AA-30F259D00F6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FBDD-77F9-41BE-B7AA-30F259D00F6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F5FC9-637D-4094-B108-0714562772B4}" type="datetimeFigureOut">
              <a:rPr lang="ru-RU" smtClean="0"/>
              <a:pPr/>
              <a:t>12.07.2004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13165-7599-42B9-BB64-4FC03441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85794"/>
            <a:ext cx="7715304" cy="26432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cap="all" dirty="0"/>
              <a:t>Обобщение опыта на тему:</a:t>
            </a:r>
            <a:r>
              <a:rPr lang="ru-RU" dirty="0"/>
              <a:t/>
            </a:r>
            <a:br>
              <a:rPr lang="ru-RU" dirty="0"/>
            </a:br>
            <a:r>
              <a:rPr lang="ru-RU" cap="all" dirty="0"/>
              <a:t>«Экологическое воспитание младших школьников на уроках литературного </a:t>
            </a:r>
            <a:r>
              <a:rPr lang="ru-RU" cap="all" dirty="0" smtClean="0"/>
              <a:t>чтения»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3929066"/>
            <a:ext cx="3400436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675" y="3357562"/>
            <a:ext cx="393065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Tm="0">
        <p14:honeycomb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2313" y="1714488"/>
            <a:ext cx="7772400" cy="40544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42910" y="500042"/>
            <a:ext cx="7772400" cy="3429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  <a:t>           </a:t>
            </a:r>
          </a:p>
          <a:p>
            <a:endParaRPr lang="ru-RU" sz="4800" b="1" dirty="0">
              <a:ln/>
              <a:solidFill>
                <a:schemeClr val="accent3"/>
              </a:solidFill>
            </a:endParaRPr>
          </a:p>
          <a:p>
            <a:r>
              <a:rPr lang="ru-RU" sz="21600" b="1" cap="none" spc="0" dirty="0" smtClean="0">
                <a:ln/>
                <a:solidFill>
                  <a:schemeClr val="accent3"/>
                </a:solidFill>
                <a:effectLst/>
              </a:rPr>
              <a:t>    Три основные </a:t>
            </a:r>
          </a:p>
          <a:p>
            <a:r>
              <a:rPr lang="ru-RU" sz="21600" b="1" cap="none" spc="0" dirty="0" smtClean="0">
                <a:ln/>
                <a:solidFill>
                  <a:schemeClr val="accent3"/>
                </a:solidFill>
                <a:effectLst/>
              </a:rPr>
              <a:t>        функции</a:t>
            </a:r>
          </a:p>
          <a:p>
            <a:r>
              <a:rPr lang="ru-RU" sz="21600" b="1" dirty="0" smtClean="0">
                <a:ln/>
                <a:solidFill>
                  <a:schemeClr val="accent3"/>
                </a:solidFill>
              </a:rPr>
              <a:t>             экологического   </a:t>
            </a:r>
          </a:p>
          <a:p>
            <a:r>
              <a:rPr lang="ru-RU" sz="21600" b="1" dirty="0">
                <a:ln/>
                <a:solidFill>
                  <a:schemeClr val="accent3"/>
                </a:solidFill>
              </a:rPr>
              <a:t> </a:t>
            </a:r>
            <a:r>
              <a:rPr lang="ru-RU" sz="21600" b="1" dirty="0" smtClean="0">
                <a:ln/>
                <a:solidFill>
                  <a:schemeClr val="accent3"/>
                </a:solidFill>
              </a:rPr>
              <a:t>                      воспитания                              </a:t>
            </a:r>
            <a:endParaRPr lang="ru-RU" sz="216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endParaRPr lang="ru-RU" sz="4800" dirty="0"/>
          </a:p>
        </p:txBody>
      </p:sp>
      <p:pic>
        <p:nvPicPr>
          <p:cNvPr id="22531" name="Picture 3" descr="C:\Program Files\Microsoft Office\MEDIA\CAGCAT10\j0284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714752"/>
            <a:ext cx="3657600" cy="2777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dirty="0" smtClean="0"/>
              <a:t> формирование </a:t>
            </a:r>
            <a:r>
              <a:rPr lang="ru-RU" dirty="0"/>
              <a:t>разнообразных представлений о природе и человеке, элементарная ориентировка в доступных </a:t>
            </a:r>
            <a:r>
              <a:rPr lang="ru-RU" dirty="0" smtClean="0"/>
              <a:t>экологических </a:t>
            </a:r>
            <a:r>
              <a:rPr lang="ru-RU" dirty="0"/>
              <a:t>понятиях.</a:t>
            </a:r>
          </a:p>
        </p:txBody>
      </p:sp>
      <p:pic>
        <p:nvPicPr>
          <p:cNvPr id="15" name="Содержимое 1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714488"/>
            <a:ext cx="428627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00034" y="285728"/>
            <a:ext cx="814393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Образовательная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5400" b="1" dirty="0" smtClean="0">
                <a:ln/>
                <a:solidFill>
                  <a:schemeClr val="accent3"/>
                </a:solidFill>
              </a:rPr>
              <a:t>Развивающая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/>
              <a:t>осознание отдельных доступных связей в природном мире, личностное развитие школьника.</a:t>
            </a:r>
          </a:p>
          <a:p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14488"/>
            <a:ext cx="421484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Воспитывающая</a:t>
            </a:r>
            <a:b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формирование элементарной экологической культуры,  воспитание бережного отношения к природе, ответственности за её красоту и чистоту, доброты и человечности.</a:t>
            </a:r>
          </a:p>
          <a:p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857364"/>
            <a:ext cx="378621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Три этапа</a:t>
            </a:r>
            <a:br>
              <a:rPr lang="ru-RU" b="1" dirty="0" smtClean="0">
                <a:ln/>
                <a:solidFill>
                  <a:schemeClr val="accent3"/>
                </a:solidFill>
              </a:rPr>
            </a:br>
            <a:r>
              <a:rPr lang="ru-RU" b="1" dirty="0" smtClean="0">
                <a:ln/>
                <a:solidFill>
                  <a:schemeClr val="accent3"/>
                </a:solidFill>
              </a:rPr>
              <a:t>экологического воспитания 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55584" y="1600200"/>
            <a:ext cx="32328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01119" y="2551837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Первый этап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 </a:t>
            </a:r>
            <a:r>
              <a:rPr lang="ru-RU" dirty="0" smtClean="0"/>
              <a:t>связан с приобретением учеником экологически ориентированного личного опыта. При работе на этом этапе большой упор делаю на уже имеющийся у ребёнка опыт и его знания. Прежде всего выясняю, что знает ребёнок, как он ориентируется в окружающей среде. На этой ступени использую такие методы и приёмы как беседа, анкетирование, рисование, подбор картинок к произведению, наблюдение, просмотр мультфильмов и видеороликов. На этом этапе ученики ещё оценивают поступки героев на уровне «хорошо – плохо», а  свои впечатления воплощают в устных рассказах и рисунках.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Второй этап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300" dirty="0" smtClean="0"/>
              <a:t>связывается со следующими приобретениями в личном опыте: от простого наблюдения – к наблюдению – анализу (почему хорошо и почему плохо); соотнесение своих поступков с поступками других людей. Здесь использую такие методы и приёмы как анализ произведений, информационные минутки «Экология +», конкурсы знатоков природы, составление рассказов, сказок, театр у школьной доски.</a:t>
            </a:r>
          </a:p>
          <a:p>
            <a:pPr>
              <a:buNone/>
            </a:pPr>
            <a:endParaRPr lang="ru-RU" sz="33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Третий этап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завершает период младшего школьного возраста. На этом этапе ребята пополняют личный опыт новым содержанием. Использую такие методы и приёмы, как «Экологический почтовый ящик», картинная галерея, театр у школьной доски, «Внимание! Проблема!!!», конкурсы, воплощение своих впечатлений и знаний по экологии в различных видах детского творчества, </a:t>
            </a:r>
            <a:r>
              <a:rPr lang="ru-RU" dirty="0" err="1" smtClean="0"/>
              <a:t>экотеатр</a:t>
            </a:r>
            <a:r>
              <a:rPr lang="ru-RU" dirty="0" smtClean="0"/>
              <a:t>, литературная </a:t>
            </a:r>
            <a:r>
              <a:rPr lang="ru-RU" dirty="0" err="1" smtClean="0"/>
              <a:t>экоолимпиада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Принципы работы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 принцип преемственности, последовательности, систематичности;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- принцип  соответствия обучения возрастным и индивидуальным особенностям учащихся.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285728"/>
            <a:ext cx="8229600" cy="45259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  </a:t>
            </a:r>
            <a:r>
              <a:rPr lang="ru-RU" sz="3800" b="1" dirty="0" smtClean="0"/>
              <a:t>Анкета для учащихся 1 класса</a:t>
            </a:r>
            <a:endParaRPr lang="ru-RU" sz="3800" dirty="0" smtClean="0"/>
          </a:p>
          <a:p>
            <a:pPr lvl="0"/>
            <a:r>
              <a:rPr lang="ru-RU" sz="3800" dirty="0" smtClean="0"/>
              <a:t>Что такое природа?</a:t>
            </a:r>
          </a:p>
          <a:p>
            <a:pPr lvl="0"/>
            <a:r>
              <a:rPr lang="ru-RU" sz="3800" dirty="0" smtClean="0"/>
              <a:t>Что значит «охранять природу»?</a:t>
            </a:r>
          </a:p>
          <a:p>
            <a:pPr lvl="0"/>
            <a:r>
              <a:rPr lang="ru-RU" sz="3800" dirty="0" smtClean="0"/>
              <a:t>Каких животных ты знаешь?</a:t>
            </a:r>
          </a:p>
          <a:p>
            <a:pPr lvl="0"/>
            <a:r>
              <a:rPr lang="ru-RU" sz="3800" dirty="0" smtClean="0"/>
              <a:t>Назови известные тебе растения?</a:t>
            </a:r>
          </a:p>
          <a:p>
            <a:pPr lvl="0"/>
            <a:r>
              <a:rPr lang="ru-RU" sz="3800" dirty="0" smtClean="0"/>
              <a:t>Какие деревья ты знаешь?</a:t>
            </a:r>
          </a:p>
          <a:p>
            <a:pPr lvl="0"/>
            <a:r>
              <a:rPr lang="ru-RU" sz="3800" dirty="0" smtClean="0"/>
              <a:t>Что ты знаешь о Красной книге?</a:t>
            </a:r>
          </a:p>
          <a:p>
            <a:pPr lvl="0"/>
            <a:r>
              <a:rPr lang="ru-RU" sz="3800" dirty="0" smtClean="0"/>
              <a:t>Какие правила следует соблюдать </a:t>
            </a:r>
          </a:p>
          <a:p>
            <a:pPr lvl="0"/>
            <a:r>
              <a:rPr lang="ru-RU" sz="3800" dirty="0" smtClean="0"/>
              <a:t>в общении с природой?</a:t>
            </a:r>
          </a:p>
          <a:p>
            <a:pPr lvl="0"/>
            <a:r>
              <a:rPr lang="ru-RU" sz="3800" dirty="0" smtClean="0"/>
              <a:t>Всегда ли ты относишься к природе</a:t>
            </a:r>
          </a:p>
          <a:p>
            <a:pPr lvl="0"/>
            <a:r>
              <a:rPr lang="ru-RU" sz="3800" dirty="0" smtClean="0"/>
              <a:t> внимательно?</a:t>
            </a:r>
          </a:p>
          <a:p>
            <a:pPr lvl="0"/>
            <a:r>
              <a:rPr lang="ru-RU" sz="3800" dirty="0" smtClean="0"/>
              <a:t>Знаешь ли ты сказки, стихи, </a:t>
            </a:r>
          </a:p>
          <a:p>
            <a:pPr lvl="0"/>
            <a:r>
              <a:rPr lang="ru-RU" sz="3800" dirty="0" smtClean="0"/>
              <a:t>рассказы о природе?</a:t>
            </a:r>
          </a:p>
          <a:p>
            <a:pPr lvl="0"/>
            <a:r>
              <a:rPr lang="ru-RU" sz="3800" dirty="0" smtClean="0"/>
              <a:t>Что такое «экология»?</a:t>
            </a:r>
          </a:p>
          <a:p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05400" y="285750"/>
            <a:ext cx="40386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57786" y="3071810"/>
            <a:ext cx="37862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Есть на земле огромный дом</a:t>
            </a:r>
          </a:p>
          <a:p>
            <a:r>
              <a:rPr lang="ru-RU" dirty="0" smtClean="0"/>
              <a:t>Под крышей  </a:t>
            </a:r>
            <a:r>
              <a:rPr lang="ru-RU" dirty="0" err="1" smtClean="0"/>
              <a:t>голубой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Живут в нём солнце, дождь и гром,</a:t>
            </a:r>
          </a:p>
          <a:p>
            <a:r>
              <a:rPr lang="ru-RU" dirty="0" smtClean="0"/>
              <a:t>Лес  и морской прибой.</a:t>
            </a:r>
          </a:p>
          <a:p>
            <a:r>
              <a:rPr lang="ru-RU" dirty="0" smtClean="0"/>
              <a:t>Живут в нём птицы и цветы,</a:t>
            </a:r>
          </a:p>
          <a:p>
            <a:r>
              <a:rPr lang="ru-RU" dirty="0" smtClean="0"/>
              <a:t>Весёлый звон ручья.</a:t>
            </a:r>
          </a:p>
          <a:p>
            <a:r>
              <a:rPr lang="ru-RU" dirty="0" smtClean="0"/>
              <a:t>Живёшь в том светлом доме ты</a:t>
            </a:r>
          </a:p>
          <a:p>
            <a:r>
              <a:rPr lang="ru-RU" dirty="0" smtClean="0"/>
              <a:t>И все твои друзья.</a:t>
            </a:r>
          </a:p>
          <a:p>
            <a:r>
              <a:rPr lang="ru-RU" dirty="0" smtClean="0"/>
              <a:t>Куда б дороги не вели,</a:t>
            </a:r>
          </a:p>
          <a:p>
            <a:r>
              <a:rPr lang="ru-RU" dirty="0" smtClean="0"/>
              <a:t>Всегда ты будешь в нём.</a:t>
            </a:r>
          </a:p>
          <a:p>
            <a:r>
              <a:rPr lang="ru-RU" dirty="0" smtClean="0"/>
              <a:t>Природою родной земли</a:t>
            </a:r>
          </a:p>
          <a:p>
            <a:r>
              <a:rPr lang="ru-RU" dirty="0" smtClean="0"/>
              <a:t>Зовётся этот дом.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86808" cy="257176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«К тому, кто был глух к природе с детства, кто в детские годы не подобрал выпавшего из гнезда птенца, не открыл для себя красоты первой весенней травы, к тому потом с трудом достучится чувство прекрасного, чувство поэзии, а, может быть, и простая человечность».</a:t>
            </a:r>
            <a:br>
              <a:rPr lang="ru-RU" dirty="0" smtClean="0"/>
            </a:br>
            <a:r>
              <a:rPr lang="ru-RU" i="1" dirty="0" smtClean="0"/>
              <a:t>                                                                                                      В.А.Сухомлинский                                                         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6762" r="6762"/>
          <a:stretch>
            <a:fillRect/>
          </a:stretch>
        </p:blipFill>
        <p:spPr bwMode="auto">
          <a:xfrm>
            <a:off x="2571736" y="357166"/>
            <a:ext cx="4429156" cy="310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3571876"/>
            <a:ext cx="8358246" cy="2357454"/>
          </a:xfrm>
        </p:spPr>
        <p:txBody>
          <a:bodyPr>
            <a:normAutofit/>
          </a:bodyPr>
          <a:lstStyle/>
          <a:p>
            <a:endParaRPr lang="ru-RU" sz="2800" dirty="0"/>
          </a:p>
          <a:p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 smtClean="0">
                <a:ln/>
                <a:solidFill>
                  <a:schemeClr val="accent3"/>
                </a:solidFill>
              </a:rPr>
              <a:t>Фрагмент урока литературного чтения </a:t>
            </a:r>
            <a:br>
              <a:rPr lang="ru-RU" sz="3200" b="1" dirty="0" smtClean="0">
                <a:ln/>
                <a:solidFill>
                  <a:schemeClr val="accent3"/>
                </a:solidFill>
              </a:rPr>
            </a:br>
            <a:r>
              <a:rPr lang="ru-RU" sz="3200" b="1" dirty="0" smtClean="0">
                <a:ln/>
                <a:solidFill>
                  <a:schemeClr val="accent3"/>
                </a:solidFill>
              </a:rPr>
              <a:t>1 класс</a:t>
            </a:r>
            <a:endParaRPr lang="ru-RU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Тема: Буквы Вв.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- отгадать загадки</a:t>
            </a:r>
          </a:p>
          <a:p>
            <a:r>
              <a:rPr lang="ru-RU" dirty="0" smtClean="0"/>
              <a:t>краткая беседа о животных</a:t>
            </a:r>
          </a:p>
          <a:p>
            <a:r>
              <a:rPr lang="ru-RU" dirty="0" smtClean="0"/>
              <a:t>отношение к животным</a:t>
            </a:r>
          </a:p>
          <a:p>
            <a:r>
              <a:rPr lang="ru-RU" dirty="0" smtClean="0"/>
              <a:t>назвать в отгадках первый звук</a:t>
            </a:r>
          </a:p>
          <a:p>
            <a:r>
              <a:rPr lang="ru-RU" dirty="0" smtClean="0"/>
              <a:t>определить лишнюю картинку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214686"/>
            <a:ext cx="2053321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786322"/>
            <a:ext cx="231775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Урок чтения 1 класс</a:t>
            </a:r>
            <a:br>
              <a:rPr lang="ru-RU" b="1" dirty="0" smtClean="0">
                <a:ln/>
                <a:solidFill>
                  <a:schemeClr val="accent3"/>
                </a:solidFill>
              </a:rPr>
            </a:br>
            <a:r>
              <a:rPr lang="ru-RU" b="1" dirty="0" smtClean="0">
                <a:ln/>
                <a:solidFill>
                  <a:schemeClr val="accent3"/>
                </a:solidFill>
              </a:rPr>
              <a:t>Текст «В кота и мышку»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4645025" y="1489394"/>
            <a:ext cx="4041775" cy="45719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Отгадывание загадок</a:t>
            </a:r>
          </a:p>
          <a:p>
            <a:r>
              <a:rPr lang="ru-RU" dirty="0" smtClean="0"/>
              <a:t>Беседа о животных</a:t>
            </a:r>
          </a:p>
          <a:p>
            <a:r>
              <a:rPr lang="ru-RU" dirty="0" smtClean="0"/>
              <a:t>Чтение рассказа А.Толстого «Нужны ли мышки?»</a:t>
            </a:r>
          </a:p>
          <a:p>
            <a:r>
              <a:rPr lang="ru-RU" dirty="0" smtClean="0"/>
              <a:t>Игра «Кошки – Мышки»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071942"/>
            <a:ext cx="407196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/>
              <a:t>Данута</a:t>
            </a:r>
            <a:r>
              <a:rPr lang="ru-RU" dirty="0" smtClean="0"/>
              <a:t> </a:t>
            </a:r>
            <a:r>
              <a:rPr lang="ru-RU" dirty="0" err="1" smtClean="0"/>
              <a:t>Бичель</a:t>
            </a:r>
            <a:r>
              <a:rPr lang="ru-RU" dirty="0" smtClean="0"/>
              <a:t> «Куропатка»</a:t>
            </a:r>
            <a:endParaRPr lang="ru-RU" dirty="0"/>
          </a:p>
        </p:txBody>
      </p:sp>
      <p:pic>
        <p:nvPicPr>
          <p:cNvPr id="16" name="Рисунок 15" descr="G:\P1100441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3390" b="3390"/>
          <a:stretch>
            <a:fillRect/>
          </a:stretch>
        </p:blipFill>
        <p:spPr bwMode="auto">
          <a:xfrm>
            <a:off x="1792288" y="612775"/>
            <a:ext cx="5486400" cy="410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Литературные герои</a:t>
            </a:r>
            <a:br>
              <a:rPr lang="ru-RU" dirty="0" smtClean="0"/>
            </a:br>
            <a:r>
              <a:rPr lang="ru-RU" dirty="0" smtClean="0"/>
              <a:t>и мир Природы</a:t>
            </a: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 </a:t>
            </a:r>
            <a:r>
              <a:rPr lang="ru-RU" sz="1800" dirty="0"/>
              <a:t>Предлагаю ученикам посмотреть отрывки из мультфильмов «Золушка» и </a:t>
            </a:r>
            <a:r>
              <a:rPr lang="ru-RU" sz="1800" dirty="0" err="1"/>
              <a:t>Дюймовочка</a:t>
            </a:r>
            <a:r>
              <a:rPr lang="ru-RU" sz="1800" dirty="0"/>
              <a:t>» (Золушка кормит птиц. </a:t>
            </a:r>
            <a:r>
              <a:rPr lang="ru-RU" sz="1800" dirty="0" err="1"/>
              <a:t>Дюймовочка</a:t>
            </a:r>
            <a:r>
              <a:rPr lang="ru-RU" sz="1800" dirty="0"/>
              <a:t> спасает Ласточку)    </a:t>
            </a:r>
            <a:endParaRPr lang="ru-RU" sz="1800" dirty="0" smtClean="0"/>
          </a:p>
          <a:p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571744"/>
            <a:ext cx="328614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571744"/>
            <a:ext cx="357190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К.Ушинский «Четыре желания»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750099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Стоп – Кадр!</a:t>
            </a:r>
            <a:endParaRPr lang="ru-RU" dirty="0"/>
          </a:p>
        </p:txBody>
      </p:sp>
      <p:pic>
        <p:nvPicPr>
          <p:cNvPr id="13" name="Содержимое 12" descr="G:\P1100466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1604" y="4143380"/>
            <a:ext cx="2763982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1" descr="G:\P110046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571612"/>
            <a:ext cx="307183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Рисунок 8" descr="G:\P11004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G:\P11004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27860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Найти экологические ошибки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/>
              <a:t>                                                           Воскресенье </a:t>
            </a:r>
            <a:r>
              <a:rPr lang="ru-RU" sz="1800" b="1" dirty="0"/>
              <a:t>в лесу</a:t>
            </a:r>
            <a:endParaRPr lang="ru-RU" sz="1800" dirty="0"/>
          </a:p>
          <a:p>
            <a:pPr>
              <a:buNone/>
            </a:pPr>
            <a:r>
              <a:rPr lang="ru-RU" sz="1800" dirty="0" smtClean="0"/>
              <a:t>              </a:t>
            </a:r>
            <a:r>
              <a:rPr lang="ru-RU" sz="1800" dirty="0"/>
              <a:t>Летним днём мы пришли в лес. Знакомая дорожка привела нас к берёзовой роще. По дороге нам часто попадались грибы. Вот это урожай! Кто срезал упругие ножки грибов, кто выкручивал их, а кто  и просто вырывал. Те грибы, которые мы не знали, мы сбивали палками.</a:t>
            </a:r>
          </a:p>
          <a:p>
            <a:pPr>
              <a:buNone/>
            </a:pPr>
            <a:r>
              <a:rPr lang="ru-RU" sz="1800" dirty="0"/>
              <a:t>  </a:t>
            </a:r>
            <a:r>
              <a:rPr lang="ru-RU" sz="1800" dirty="0" smtClean="0"/>
              <a:t>           </a:t>
            </a:r>
            <a:r>
              <a:rPr lang="ru-RU" sz="1800" dirty="0"/>
              <a:t>Привал. Быстро наломали веток, разожгли костёр. Заварили чай, перекусили и пошли дальше. Горящие угольки костра ещё долго подмигивали нам на прощание. Использованные банки и пакеты мы по дороге выбросили под куст.</a:t>
            </a:r>
          </a:p>
          <a:p>
            <a:pPr>
              <a:buNone/>
            </a:pPr>
            <a:r>
              <a:rPr lang="ru-RU" sz="1800" dirty="0"/>
              <a:t>    </a:t>
            </a:r>
            <a:r>
              <a:rPr lang="ru-RU" sz="1800" dirty="0" smtClean="0"/>
              <a:t>         В </a:t>
            </a:r>
            <a:r>
              <a:rPr lang="ru-RU" sz="1800" dirty="0"/>
              <a:t>кустах мы нашли гнездо какой-то птицы. Подержали в руках ещё тёплые яички и положили их обратно.</a:t>
            </a:r>
          </a:p>
          <a:p>
            <a:pPr>
              <a:buNone/>
            </a:pPr>
            <a:r>
              <a:rPr lang="ru-RU" sz="1800" dirty="0"/>
              <a:t>   </a:t>
            </a:r>
            <a:r>
              <a:rPr lang="ru-RU" sz="1800" dirty="0" smtClean="0"/>
              <a:t>         </a:t>
            </a:r>
            <a:r>
              <a:rPr lang="ru-RU" sz="1800" dirty="0"/>
              <a:t>На лесной опушке мы нашли маленького ёжика. Мы взяли его с собой – пусть живёт в школе.</a:t>
            </a:r>
          </a:p>
          <a:p>
            <a:pPr>
              <a:buNone/>
            </a:pPr>
            <a:r>
              <a:rPr lang="ru-RU" sz="1800" dirty="0" smtClean="0"/>
              <a:t>            </a:t>
            </a:r>
            <a:r>
              <a:rPr lang="ru-RU" sz="1800" dirty="0"/>
              <a:t>С охапками луговых цветов мы дошли до станции. Вскоре поезд подходил к городу.</a:t>
            </a:r>
          </a:p>
          <a:p>
            <a:pPr>
              <a:buNone/>
            </a:pPr>
            <a:r>
              <a:rPr lang="ru-RU" sz="1800" dirty="0" smtClean="0"/>
              <a:t>            </a:t>
            </a:r>
            <a:r>
              <a:rPr lang="ru-RU" sz="1800" dirty="0"/>
              <a:t>Весело прошёл день!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690989" y="90100"/>
            <a:ext cx="1762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/>
              <a:t>Страницы из</a:t>
            </a:r>
            <a:br>
              <a:rPr lang="ru-RU" sz="2800" dirty="0" smtClean="0"/>
            </a:br>
            <a:r>
              <a:rPr lang="ru-RU" sz="2800" dirty="0" smtClean="0"/>
              <a:t>«Книги жалоб и предложений Природы моей деревни»</a:t>
            </a:r>
            <a:endParaRPr lang="ru-RU" sz="2800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500174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Мы – цветы. Нас ты встретишь повсюду: около дороги, в поле, на лугу, в лесу. Ты любуешься нами, вдыхаешь наш аромат. Но очень часто ты бездумно уничтожаешь нас. Срываешь цветок, нюхаешь его , а потом выбрасываешь. И мы лежим в пыли и медленно умираем. А цветы ведь тоже живые, нам тоже больно. Только сказать об этом вслух не можем. Мы ещё нужны и насекомым. Трудолюбивые пчёлки собирают наш нектар, чтобы ты мог зимой пить чай с мёдом.        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-1143040" y="4643446"/>
            <a:ext cx="67151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113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ты пройдись по цветочному лугу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113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«здравствуй» каждому скажи цветку.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113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 должен над цветами наклониться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113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для того, чтоб рвать или срезать,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7113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чтоб увидеть милые их лицо</a:t>
            </a:r>
          </a:p>
          <a:p>
            <a:pPr marL="0" marR="0" lvl="0" indent="17113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И доброе лицо им показать.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  <a:t>Можно - нельзя</a:t>
            </a:r>
            <a:b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Рисунок 4"/>
          <p:cNvPicPr>
            <a:picLocks noChangeAspect="1" noChangeArrowheads="1"/>
          </p:cNvPicPr>
          <p:nvPr/>
        </p:nvPicPr>
        <p:blipFill>
          <a:blip r:embed="rId2" cstate="print"/>
          <a:srcRect l="23125" t="2892" r="17345" b="34711"/>
          <a:stretch>
            <a:fillRect/>
          </a:stretch>
        </p:blipFill>
        <p:spPr bwMode="auto">
          <a:xfrm>
            <a:off x="500034" y="1500174"/>
            <a:ext cx="4071966" cy="4643470"/>
          </a:xfrm>
          <a:prstGeom prst="rect">
            <a:avLst/>
          </a:prstGeom>
          <a:noFill/>
        </p:spPr>
      </p:pic>
      <p:pic>
        <p:nvPicPr>
          <p:cNvPr id="44033" name="Рисунок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3929090" cy="4643470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  <a:t>Экологическая сказка</a:t>
            </a:r>
            <a:b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G:\1 - 0002.tif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428736"/>
            <a:ext cx="414340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4714876" y="1489394"/>
            <a:ext cx="397192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3438" y="1500174"/>
            <a:ext cx="4041775" cy="464347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                       Кто </a:t>
            </a:r>
            <a:r>
              <a:rPr lang="ru-RU" b="1" dirty="0"/>
              <a:t>важнее?    </a:t>
            </a:r>
          </a:p>
          <a:p>
            <a:pPr>
              <a:buNone/>
            </a:pPr>
            <a:r>
              <a:rPr lang="ru-RU" dirty="0" smtClean="0"/>
              <a:t>           Наступила </a:t>
            </a:r>
            <a:r>
              <a:rPr lang="ru-RU" dirty="0"/>
              <a:t>весна. Ожила природа. Зазеленела трава, зацвели цветы. Леса и поля наполнились птичьими голосами. Весной птицы работают не меньше нас. Особенно много работы было нашим пернатым друзьям в саду. Они должны помочь людям сохранить будущий урожай. Вот и трудились добровольные помощники с утра до вечера. Они собирали червяков и ловили насекомых, которые портили кору деревьев и повреждали листья. Так птицы благодарили людей за то, что те не дали им лютой зимой умереть с </a:t>
            </a:r>
            <a:r>
              <a:rPr lang="ru-RU" dirty="0" smtClean="0"/>
              <a:t>голоду…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286256"/>
            <a:ext cx="7858180" cy="1081082"/>
          </a:xfrm>
        </p:spPr>
        <p:txBody>
          <a:bodyPr>
            <a:normAutofit/>
          </a:bodyPr>
          <a:lstStyle/>
          <a:p>
            <a:r>
              <a:rPr lang="ru-RU" dirty="0" smtClean="0"/>
              <a:t>Главный вопрос жизни – «Не что я могу получать, а что я могу дать»</a:t>
            </a:r>
            <a:br>
              <a:rPr lang="ru-RU" dirty="0" smtClean="0"/>
            </a:br>
            <a:r>
              <a:rPr lang="ru-RU" dirty="0" smtClean="0"/>
              <a:t>                                                                                            </a:t>
            </a:r>
            <a:r>
              <a:rPr lang="ru-RU" i="1" dirty="0" smtClean="0"/>
              <a:t>Лорд </a:t>
            </a:r>
            <a:r>
              <a:rPr lang="ru-RU" i="1" dirty="0" err="1" smtClean="0"/>
              <a:t>Бадэн</a:t>
            </a:r>
            <a:r>
              <a:rPr lang="ru-RU" i="1" dirty="0" smtClean="0"/>
              <a:t> </a:t>
            </a:r>
            <a:r>
              <a:rPr lang="ru-RU" i="1" dirty="0" err="1" smtClean="0"/>
              <a:t>Пауэл</a:t>
            </a:r>
            <a:endParaRPr lang="ru-RU" dirty="0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96" b="96"/>
          <a:stretch>
            <a:fillRect/>
          </a:stretch>
        </p:blipFill>
        <p:spPr bwMode="auto">
          <a:xfrm>
            <a:off x="1857356" y="357166"/>
            <a:ext cx="54864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Экологический вестник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Рубрика «Очевидное – невероятное»</a:t>
            </a:r>
            <a:endParaRPr lang="ru-RU" dirty="0"/>
          </a:p>
          <a:p>
            <a:r>
              <a:rPr lang="ru-RU" dirty="0"/>
              <a:t>  </a:t>
            </a:r>
          </a:p>
          <a:p>
            <a:r>
              <a:rPr lang="ru-RU" dirty="0"/>
              <a:t>1.Внимательно прочитайте текст и рассмотрите иллюстрации.</a:t>
            </a:r>
          </a:p>
          <a:p>
            <a:r>
              <a:rPr lang="ru-RU" dirty="0"/>
              <a:t>2. К какому празднику готовятся ребята? Что вы знаете об этом празднике?</a:t>
            </a:r>
          </a:p>
          <a:p>
            <a:r>
              <a:rPr lang="ru-RU" dirty="0"/>
              <a:t>3. Оцените поступки  детей. Что, по вашему мнению ,ребята сделали неправильно? </a:t>
            </a:r>
          </a:p>
          <a:p>
            <a:endParaRPr lang="ru-RU" dirty="0"/>
          </a:p>
        </p:txBody>
      </p:sp>
      <p:pic>
        <p:nvPicPr>
          <p:cNvPr id="10" name="Содержимое 9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85926"/>
            <a:ext cx="40386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396987" y="3000372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4786322"/>
            <a:ext cx="5486400" cy="5667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Рисунок 16"/>
          <p:cNvSpPr>
            <a:spLocks noGrp="1"/>
          </p:cNvSpPr>
          <p:nvPr>
            <p:ph type="pic" idx="1"/>
          </p:nvPr>
        </p:nvSpPr>
        <p:spPr/>
      </p:sp>
      <p:sp>
        <p:nvSpPr>
          <p:cNvPr id="18" name="Текст 17"/>
          <p:cNvSpPr>
            <a:spLocks noGrp="1"/>
          </p:cNvSpPr>
          <p:nvPr>
            <p:ph type="body" sz="half" idx="2"/>
          </p:nvPr>
        </p:nvSpPr>
        <p:spPr>
          <a:xfrm>
            <a:off x="1285852" y="3286124"/>
            <a:ext cx="7143800" cy="2457448"/>
          </a:xfrm>
        </p:spPr>
        <p:txBody>
          <a:bodyPr>
            <a:normAutofit/>
          </a:bodyPr>
          <a:lstStyle/>
          <a:p>
            <a:r>
              <a:rPr lang="ru-RU" dirty="0"/>
              <a:t>Хочу спросить  я у людей:                </a:t>
            </a:r>
            <a:r>
              <a:rPr lang="ru-RU" dirty="0" smtClean="0"/>
              <a:t>                                 Представить </a:t>
            </a:r>
            <a:r>
              <a:rPr lang="ru-RU" dirty="0"/>
              <a:t>трудно, </a:t>
            </a:r>
          </a:p>
          <a:p>
            <a:r>
              <a:rPr lang="ru-RU" dirty="0"/>
              <a:t>«Зачем сожгли моих друзей?            </a:t>
            </a:r>
            <a:r>
              <a:rPr lang="ru-RU" dirty="0" smtClean="0"/>
              <a:t>                              </a:t>
            </a:r>
            <a:r>
              <a:rPr lang="ru-RU" dirty="0"/>
              <a:t>что совсем недавно здесь </a:t>
            </a:r>
            <a:r>
              <a:rPr lang="ru-RU" dirty="0" smtClean="0"/>
              <a:t>                         </a:t>
            </a:r>
            <a:endParaRPr lang="ru-RU" dirty="0"/>
          </a:p>
          <a:p>
            <a:r>
              <a:rPr lang="ru-RU" dirty="0"/>
              <a:t>Кому подружки помешали?»             </a:t>
            </a:r>
            <a:r>
              <a:rPr lang="ru-RU" dirty="0" smtClean="0"/>
              <a:t>                              зеленели травы  и </a:t>
            </a:r>
            <a:r>
              <a:rPr lang="ru-RU" dirty="0"/>
              <a:t>цвели цветы.</a:t>
            </a:r>
          </a:p>
          <a:p>
            <a:r>
              <a:rPr lang="ru-RU" dirty="0"/>
              <a:t>Теперь стою одна в печали.               </a:t>
            </a:r>
            <a:r>
              <a:rPr lang="ru-RU" dirty="0" smtClean="0"/>
              <a:t>                               </a:t>
            </a:r>
            <a:r>
              <a:rPr lang="ru-RU" dirty="0"/>
              <a:t>Но человек одной зажжённой </a:t>
            </a:r>
            <a:r>
              <a:rPr lang="ru-RU" dirty="0" smtClean="0"/>
              <a:t> спичкой                                                      </a:t>
            </a:r>
            <a:endParaRPr lang="ru-RU" dirty="0"/>
          </a:p>
          <a:p>
            <a:r>
              <a:rPr lang="ru-RU" dirty="0"/>
              <a:t>                                                              </a:t>
            </a:r>
            <a:r>
              <a:rPr lang="ru-RU" dirty="0" smtClean="0"/>
              <a:t>                                     лишил </a:t>
            </a:r>
            <a:r>
              <a:rPr lang="ru-RU" dirty="0"/>
              <a:t>нас этой красоты.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4857760"/>
            <a:ext cx="54292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chemeClr val="accent3"/>
                </a:solidFill>
                <a:effectLst/>
              </a:rPr>
              <a:t>Внимание! Конкурс!</a:t>
            </a:r>
            <a:endParaRPr lang="ru-RU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5058" name="Рисунок 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57166"/>
            <a:ext cx="3571900" cy="2857520"/>
          </a:xfrm>
          <a:prstGeom prst="rect">
            <a:avLst/>
          </a:prstGeom>
          <a:noFill/>
        </p:spPr>
      </p:pic>
      <p:pic>
        <p:nvPicPr>
          <p:cNvPr id="45057" name="Рисунок 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66"/>
            <a:ext cx="3357586" cy="2786082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5122962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097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286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071942"/>
            <a:ext cx="28575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857356" y="357166"/>
            <a:ext cx="5468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«Найди отличия»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71612"/>
            <a:ext cx="357190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071942"/>
            <a:ext cx="29289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Игра «Четвёртый лишний»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30003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500174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00504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929066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1"/>
            <a:ext cx="26432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5"/>
            <a:ext cx="328614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71604" y="357166"/>
            <a:ext cx="5980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Игра «Узнай меня»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214818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071942"/>
            <a:ext cx="271464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Картинная галерея «С любовью к Природе»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26432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350" y="1643050"/>
            <a:ext cx="243841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143380"/>
            <a:ext cx="242889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071942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Таким поступкам скажем «Нет!» 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2573" y="2967335"/>
            <a:ext cx="498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643050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143380"/>
            <a:ext cx="40719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60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6000" b="1" dirty="0" smtClean="0">
                <a:ln/>
                <a:solidFill>
                  <a:schemeClr val="accent3"/>
                </a:solidFill>
              </a:rPr>
            </a:br>
            <a:r>
              <a:rPr lang="ru-RU" sz="6000" b="1" dirty="0" smtClean="0">
                <a:ln/>
                <a:solidFill>
                  <a:schemeClr val="accent3"/>
                </a:solidFill>
              </a:rPr>
              <a:t>Выводы</a:t>
            </a:r>
            <a:br>
              <a:rPr lang="ru-RU" sz="6000" b="1" dirty="0" smtClean="0">
                <a:ln/>
                <a:solidFill>
                  <a:schemeClr val="accent3"/>
                </a:solidFill>
              </a:rPr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 Проблема экологического воспитания и образования существовала, и будет существовать на протяжении развития общества. Правильное экологическое воспитание позволит в дальнейшем предотвратить многие экологические проблемы человечества. Именно в младшем школьном возрасте ребёнок получает основы систематических знаний; здесь развиваются и формируются особенности его характера, воли, нравственного облика.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785794"/>
            <a:ext cx="542928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57200" y="642918"/>
            <a:ext cx="3008313" cy="5483245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 smtClean="0"/>
              <a:t>«Наше выживание, защита окружающей среды могут оказаться лишь абстрактным понятием, если мы не внушим каждому ребёнку простую и убедительную истинную мысль: люди – это часть природы, мы должны любить наши деревья и реки, наши леса, как мы любим саму жизнь».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857250" y="285750"/>
            <a:ext cx="8286750" cy="214313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                  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        Главным </a:t>
            </a:r>
            <a:r>
              <a:rPr lang="ru-RU" sz="2800" dirty="0"/>
              <a:t>направлением своей работы я вижу поиск путей, способов, приёмов, которые помогут сформировать человека с новым, экологическим типом мышления. Поэтому крайне важным звеном системы непрерывного экологического воспитания и образования является работа с младшими школьниками. Именно в этот период у человека формируется представление об окружающем мире, и очень важно, чтобы эти представления включали и понимание существующих в природе связей</a:t>
            </a:r>
            <a:r>
              <a:rPr lang="ru-RU" sz="2800" dirty="0" smtClean="0"/>
              <a:t>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52040" y="43934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/>
          </p:cNvPicPr>
          <p:nvPr>
            <p:ph type="pic" idx="4294967295"/>
          </p:nvPr>
        </p:nvPicPr>
        <p:blipFill>
          <a:blip r:embed="rId2" cstate="print"/>
          <a:srcRect t="96" b="96"/>
          <a:stretch>
            <a:fillRect/>
          </a:stretch>
        </p:blipFill>
        <p:spPr bwMode="auto">
          <a:xfrm>
            <a:off x="3214678" y="357166"/>
            <a:ext cx="54864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928688" y="4786313"/>
            <a:ext cx="8215312" cy="13573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2700" dirty="0" smtClean="0"/>
              <a:t>«</a:t>
            </a:r>
            <a:r>
              <a:rPr lang="ru-RU" sz="2700" dirty="0"/>
              <a:t>Только тогда, когда будет уничтожено последнее дерево и отравлен последний глоток воды, мы поймём, что </a:t>
            </a:r>
            <a:r>
              <a:rPr lang="ru-RU" sz="2700" dirty="0" smtClean="0"/>
              <a:t>деньги нельзя </a:t>
            </a:r>
            <a:r>
              <a:rPr lang="ru-RU" sz="2700" dirty="0"/>
              <a:t>есть».</a:t>
            </a:r>
            <a:br>
              <a:rPr lang="ru-RU" sz="2700" dirty="0"/>
            </a:br>
            <a:r>
              <a:rPr lang="ru-RU" sz="2700" dirty="0" smtClean="0"/>
              <a:t>                                                       </a:t>
            </a:r>
            <a:r>
              <a:rPr lang="ru-RU" sz="2700" i="1" dirty="0" smtClean="0"/>
              <a:t>Из </a:t>
            </a:r>
            <a:r>
              <a:rPr lang="ru-RU" sz="2700" i="1" dirty="0"/>
              <a:t>рекламы «Гринпис», Россия</a:t>
            </a:r>
            <a:endParaRPr lang="ru-RU" sz="27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Цель   опыта</a:t>
            </a:r>
            <a:b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</a:b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01121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00034" y="203129"/>
            <a:ext cx="828680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создать условия для формирования            у учащихся  ответственного отношения к природе, используя для этого разнообразные способы и приёмы на уроках литературного чтения.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800" b="1" cap="none" spc="0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sz="4800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4800" b="1" cap="none" spc="0" dirty="0" smtClean="0">
                <a:ln/>
                <a:solidFill>
                  <a:schemeClr val="accent3"/>
                </a:solidFill>
                <a:effectLst/>
              </a:rPr>
              <a:t>Задачи  опыта</a:t>
            </a:r>
            <a:br>
              <a:rPr lang="ru-RU" sz="4800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4800" dirty="0" smtClean="0"/>
              <a:t> </a:t>
            </a:r>
            <a:endParaRPr lang="ru-RU" sz="4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- описать и проанализировать методы и приёмы учителя, как традиционные, так и собственные, направленные на воспитание у учащихся экологической культуры, вовлекающие учащегося в познавательный процесс и позволяющие ему осмысленно усваивать предлагаемый материал;</a:t>
            </a:r>
          </a:p>
          <a:p>
            <a:r>
              <a:rPr lang="ru-RU" dirty="0"/>
              <a:t>-  показать применение форм, методов, приёмов на практике, выявить их эффективность, достоинства и недостатки.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643866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b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  <a:t>Ведущая идея</a:t>
            </a:r>
            <a:br>
              <a:rPr lang="ru-RU" b="1" cap="none" spc="0" dirty="0" smtClean="0">
                <a:ln/>
                <a:solidFill>
                  <a:schemeClr val="accent3"/>
                </a:solidFill>
                <a:effectLst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Идея </a:t>
            </a:r>
            <a:r>
              <a:rPr lang="ru-RU" dirty="0"/>
              <a:t>формирования и развития познавательного интереса учащихся.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01123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857496"/>
            <a:ext cx="60007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 Основные знания ребёнок приобретает на уроке.</a:t>
            </a:r>
            <a:br>
              <a:rPr lang="ru-RU" dirty="0" smtClean="0"/>
            </a:br>
            <a:r>
              <a:rPr lang="ru-RU" dirty="0" smtClean="0"/>
              <a:t>            Урок как     форма обучения существует уже более 300 лет.</a:t>
            </a:r>
            <a:endParaRPr lang="ru-RU" dirty="0"/>
          </a:p>
        </p:txBody>
      </p:sp>
      <p:pic>
        <p:nvPicPr>
          <p:cNvPr id="9" name="Содержимое 8" descr="C:\Documents and Settings\Павел\Local Settings\Temporary Internet Files\Content.Word\P1100672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2423" y="2577335"/>
            <a:ext cx="3129742" cy="314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714876" y="3500438"/>
            <a:ext cx="4041775" cy="639762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ru-RU" sz="3200" dirty="0" smtClean="0"/>
          </a:p>
          <a:p>
            <a:endParaRPr lang="ru-RU" sz="3200" dirty="0"/>
          </a:p>
          <a:p>
            <a:r>
              <a:rPr lang="ru-RU" sz="2800" dirty="0" smtClean="0"/>
              <a:t>                   </a:t>
            </a:r>
            <a:endParaRPr lang="ru-RU" sz="3200" dirty="0"/>
          </a:p>
        </p:txBody>
      </p:sp>
      <p:pic>
        <p:nvPicPr>
          <p:cNvPr id="11" name="Содержимое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286248" y="307181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</a:t>
            </a:r>
            <a:r>
              <a:rPr lang="ru-RU" sz="2400" b="1" dirty="0" err="1" smtClean="0"/>
              <a:t>Л.С.Выготский</a:t>
            </a:r>
            <a:r>
              <a:rPr lang="ru-RU" sz="2400" b="1" dirty="0" smtClean="0"/>
              <a:t>  определил             чтение художественной литературы как «отсроченное поведение».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1392</Words>
  <Application>Microsoft Office PowerPoint</Application>
  <PresentationFormat>Экран (4:3)</PresentationFormat>
  <Paragraphs>166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Обобщение опыта на тему: «Экологическое воспитание младших школьников на уроках литературного чтения»</vt:lpstr>
      <vt:lpstr>                «К тому, кто был глух к природе с детства, кто в детские годы не подобрал выпавшего из гнезда птенца, не открыл для себя красоты первой весенней травы, к тому потом с трудом достучится чувство прекрасного, чувство поэзии, а, может быть, и простая человечность».                                                                                                       В.А.Сухомлинский                                                                                      </vt:lpstr>
      <vt:lpstr>Главный вопрос жизни – «Не что я могу получать, а что я могу дать»                                                                                             Лорд Бадэн Пауэл</vt:lpstr>
      <vt:lpstr>                                             Главным направлением своей работы я вижу поиск путей, способов, приёмов, которые помогут сформировать человека с новым, экологическим типом мышления. Поэтому крайне важным звеном системы непрерывного экологического воспитания и образования является работа с младшими школьниками. Именно в этот период у человека формируется представление об окружающем мире, и очень важно, чтобы эти представления включали и понимание существующих в природе связей. </vt:lpstr>
      <vt:lpstr>   «Только тогда, когда будет уничтожено последнее дерево и отравлен последний глоток воды, мы поймём, что деньги нельзя есть».                                                        Из рекламы «Гринпис», Россия</vt:lpstr>
      <vt:lpstr> Цель   опыта </vt:lpstr>
      <vt:lpstr> Задачи  опыта  </vt:lpstr>
      <vt:lpstr>  Ведущая идея </vt:lpstr>
      <vt:lpstr>      </vt:lpstr>
      <vt:lpstr>Слайд 10</vt:lpstr>
      <vt:lpstr>Слайд 11</vt:lpstr>
      <vt:lpstr>Развивающая</vt:lpstr>
      <vt:lpstr> Воспитывающая  </vt:lpstr>
      <vt:lpstr>Три этапа экологического воспитания </vt:lpstr>
      <vt:lpstr>Первый этап</vt:lpstr>
      <vt:lpstr>Второй этап</vt:lpstr>
      <vt:lpstr>Третий этап</vt:lpstr>
      <vt:lpstr>Принципы работы</vt:lpstr>
      <vt:lpstr>Слайд 19</vt:lpstr>
      <vt:lpstr>Фрагмент урока литературного чтения  1 класс</vt:lpstr>
      <vt:lpstr>Урок чтения 1 класс Текст «В кота и мышку»</vt:lpstr>
      <vt:lpstr>Данута Бичель «Куропатка»</vt:lpstr>
      <vt:lpstr>Литературные герои и мир Природы</vt:lpstr>
      <vt:lpstr>К.Ушинский «Четыре желания»</vt:lpstr>
      <vt:lpstr>Стоп – Кадр!</vt:lpstr>
      <vt:lpstr>Найти экологические ошибки</vt:lpstr>
      <vt:lpstr>Страницы из «Книги жалоб и предложений Природы моей деревни»</vt:lpstr>
      <vt:lpstr> Можно - нельзя  </vt:lpstr>
      <vt:lpstr>Экологическая сказка </vt:lpstr>
      <vt:lpstr>Экологический вестник</vt:lpstr>
      <vt:lpstr> </vt:lpstr>
      <vt:lpstr> </vt:lpstr>
      <vt:lpstr>Игра «Четвёртый лишний»</vt:lpstr>
      <vt:lpstr>  </vt:lpstr>
      <vt:lpstr>Картинная галерея «С любовью к Природе»</vt:lpstr>
      <vt:lpstr>Таким поступкам скажем «Нет!» </vt:lpstr>
      <vt:lpstr> Выводы  </vt:lpstr>
      <vt:lpstr>Слайд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Обобщение опыта на тему: «Экологическое воспитание младших школьников на уроках литературного чтения»</dc:title>
  <dc:creator>Павлин</dc:creator>
  <cp:lastModifiedBy>Павлин</cp:lastModifiedBy>
  <cp:revision>24</cp:revision>
  <dcterms:created xsi:type="dcterms:W3CDTF">2004-07-11T20:11:25Z</dcterms:created>
  <dcterms:modified xsi:type="dcterms:W3CDTF">2004-07-11T20:16:26Z</dcterms:modified>
</cp:coreProperties>
</file>